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2" r:id="rId7"/>
    <p:sldId id="263" r:id="rId8"/>
    <p:sldId id="264" r:id="rId9"/>
    <p:sldId id="265" r:id="rId10"/>
  </p:sldIdLst>
  <p:sldSz cx="9144000" cy="6858000" type="screen4x3"/>
  <p:notesSz cx="6858000" cy="9144000"/>
  <p:defaultText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694" autoAdjust="0"/>
    <p:restoredTop sz="94660"/>
  </p:normalViewPr>
  <p:slideViewPr>
    <p:cSldViewPr>
      <p:cViewPr varScale="1">
        <p:scale>
          <a:sx n="84" d="100"/>
          <a:sy n="84" d="100"/>
        </p:scale>
        <p:origin x="960"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TW" altLang="en-US"/>
              <a:t>按一下以編輯母片副標題樣式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按一下以編輯母片文字樣式</a:t>
            </a:r>
          </a:p>
        </p:txBody>
      </p:sp>
      <p:sp>
        <p:nvSpPr>
          <p:cNvPr id="4" name="日期版面配置區 3"/>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5" name="頁尾版面配置區 4"/>
          <p:cNvSpPr>
            <a:spLocks noGrp="1"/>
          </p:cNvSpPr>
          <p:nvPr>
            <p:ph type="ftr" sz="quarter" idx="11"/>
          </p:nvPr>
        </p:nvSpPr>
        <p:spPr/>
        <p:txBody>
          <a:bodyPr/>
          <a:lstStyle/>
          <a:p>
            <a:endParaRPr lang="zh-TW" altLang="en-US"/>
          </a:p>
        </p:txBody>
      </p:sp>
      <p:sp>
        <p:nvSpPr>
          <p:cNvPr id="6" name="投影片編號版面配置區 5"/>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日期版面配置區 6"/>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8" name="頁尾版面配置區 7"/>
          <p:cNvSpPr>
            <a:spLocks noGrp="1"/>
          </p:cNvSpPr>
          <p:nvPr>
            <p:ph type="ftr" sz="quarter" idx="11"/>
          </p:nvPr>
        </p:nvSpPr>
        <p:spPr/>
        <p:txBody>
          <a:bodyPr/>
          <a:lstStyle/>
          <a:p>
            <a:endParaRPr lang="zh-TW" altLang="en-US"/>
          </a:p>
        </p:txBody>
      </p:sp>
      <p:sp>
        <p:nvSpPr>
          <p:cNvPr id="9" name="投影片編號版面配置區 8"/>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日期版面配置區 2"/>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版面配置區 1"/>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3" name="頁尾版面配置區 2"/>
          <p:cNvSpPr>
            <a:spLocks noGrp="1"/>
          </p:cNvSpPr>
          <p:nvPr>
            <p:ph type="ftr" sz="quarter" idx="11"/>
          </p:nvPr>
        </p:nvSpPr>
        <p:spPr/>
        <p:txBody>
          <a:bodyPr/>
          <a:lstStyle/>
          <a:p>
            <a:endParaRPr lang="zh-TW" altLang="en-US"/>
          </a:p>
        </p:txBody>
      </p:sp>
      <p:sp>
        <p:nvSpPr>
          <p:cNvPr id="4" name="投影片編號版面配置區 3"/>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TW" altLang="en-US"/>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日期版面配置區 4"/>
          <p:cNvSpPr>
            <a:spLocks noGrp="1"/>
          </p:cNvSpPr>
          <p:nvPr>
            <p:ph type="dt" sz="half" idx="10"/>
          </p:nvPr>
        </p:nvSpPr>
        <p:spPr/>
        <p:txBody>
          <a:bodyPr/>
          <a:lstStyle/>
          <a:p>
            <a:fld id="{5BBEAD13-0566-4C6C-97E7-55F17F24B09F}" type="datetimeFigureOut">
              <a:rPr lang="zh-TW" altLang="en-US" smtClean="0"/>
              <a:t>2024/3/4</a:t>
            </a:fld>
            <a:endParaRPr lang="zh-TW" altLang="en-US"/>
          </a:p>
        </p:txBody>
      </p:sp>
      <p:sp>
        <p:nvSpPr>
          <p:cNvPr id="6" name="頁尾版面配置區 5"/>
          <p:cNvSpPr>
            <a:spLocks noGrp="1"/>
          </p:cNvSpPr>
          <p:nvPr>
            <p:ph type="ftr" sz="quarter" idx="11"/>
          </p:nvPr>
        </p:nvSpPr>
        <p:spPr/>
        <p:txBody>
          <a:bodyPr/>
          <a:lstStyle/>
          <a:p>
            <a:endParaRPr lang="zh-TW" altLang="en-US"/>
          </a:p>
        </p:txBody>
      </p:sp>
      <p:sp>
        <p:nvSpPr>
          <p:cNvPr id="7" name="投影片編號版面配置區 6"/>
          <p:cNvSpPr>
            <a:spLocks noGrp="1"/>
          </p:cNvSpPr>
          <p:nvPr>
            <p:ph type="sldNum" sz="quarter" idx="12"/>
          </p:nvPr>
        </p:nvSpPr>
        <p:spPr/>
        <p:txBody>
          <a:bodyPr/>
          <a:lstStyle/>
          <a:p>
            <a:fld id="{73DA0BB7-265A-403C-9275-D587AB510EDC}" type="slidenum">
              <a:rPr lang="zh-TW" altLang="en-US" smtClean="0"/>
              <a:t>‹#›</a:t>
            </a:fld>
            <a:endParaRPr lang="zh-TW"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標題版面配置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TW" altLang="en-US"/>
              <a:t>按一下以編輯母片標題樣式</a:t>
            </a:r>
          </a:p>
        </p:txBody>
      </p:sp>
      <p:sp>
        <p:nvSpPr>
          <p:cNvPr id="3" name="文字版面配置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日期版面配置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BEAD13-0566-4C6C-97E7-55F17F24B09F}" type="datetimeFigureOut">
              <a:rPr lang="zh-TW" altLang="en-US" smtClean="0"/>
              <a:t>2024/3/4</a:t>
            </a:fld>
            <a:endParaRPr lang="zh-TW" altLang="en-US"/>
          </a:p>
        </p:txBody>
      </p:sp>
      <p:sp>
        <p:nvSpPr>
          <p:cNvPr id="5" name="頁尾版面配置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TW" altLang="en-US"/>
          </a:p>
        </p:txBody>
      </p:sp>
      <p:sp>
        <p:nvSpPr>
          <p:cNvPr id="6" name="投影片編號版面配置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0BB7-265A-403C-9275-D587AB510EDC}" type="slidenum">
              <a:rPr lang="zh-TW" altLang="en-US" smtClean="0"/>
              <a:t>‹#›</a:t>
            </a:fld>
            <a:endParaRPr lang="zh-TW"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1772817"/>
            <a:ext cx="7772400" cy="1827634"/>
          </a:xfrm>
        </p:spPr>
        <p:txBody>
          <a:bodyPr>
            <a:normAutofit fontScale="90000"/>
          </a:bodyPr>
          <a:lstStyle/>
          <a:p>
            <a:r>
              <a:rPr lang="zh-TW" altLang="en-US" sz="8000" dirty="0">
                <a:solidFill>
                  <a:srgbClr val="002060"/>
                </a:solidFill>
                <a:latin typeface="標楷體" panose="03000509000000000000" pitchFamily="65" charset="-120"/>
                <a:ea typeface="標楷體" panose="03000509000000000000" pitchFamily="65" charset="-120"/>
              </a:rPr>
              <a:t>新進人員資料建檔</a:t>
            </a:r>
            <a:br>
              <a:rPr lang="en-US" altLang="zh-TW" sz="8000" dirty="0">
                <a:solidFill>
                  <a:srgbClr val="002060"/>
                </a:solidFill>
                <a:latin typeface="標楷體" panose="03000509000000000000" pitchFamily="65" charset="-120"/>
                <a:ea typeface="標楷體" panose="03000509000000000000" pitchFamily="65" charset="-120"/>
              </a:rPr>
            </a:br>
            <a:r>
              <a:rPr lang="en-US" altLang="zh-TW" dirty="0">
                <a:solidFill>
                  <a:srgbClr val="002060"/>
                </a:solidFill>
                <a:latin typeface="標楷體" panose="03000509000000000000" pitchFamily="65" charset="-120"/>
                <a:ea typeface="標楷體" panose="03000509000000000000" pitchFamily="65" charset="-120"/>
              </a:rPr>
              <a:t>(</a:t>
            </a:r>
            <a:r>
              <a:rPr lang="zh-TW" altLang="en-US" dirty="0">
                <a:solidFill>
                  <a:srgbClr val="002060"/>
                </a:solidFill>
                <a:latin typeface="標楷體" panose="03000509000000000000" pitchFamily="65" charset="-120"/>
                <a:ea typeface="標楷體" panose="03000509000000000000" pitchFamily="65" charset="-120"/>
              </a:rPr>
              <a:t>無員工編號作業流程</a:t>
            </a:r>
            <a:r>
              <a:rPr lang="en-US" altLang="zh-TW" dirty="0">
                <a:solidFill>
                  <a:srgbClr val="002060"/>
                </a:solidFill>
                <a:latin typeface="標楷體" panose="03000509000000000000" pitchFamily="65" charset="-120"/>
                <a:ea typeface="標楷體" panose="03000509000000000000" pitchFamily="65" charset="-120"/>
              </a:rPr>
              <a:t>)</a:t>
            </a:r>
            <a:endParaRPr lang="zh-TW" altLang="en-US" dirty="0">
              <a:solidFill>
                <a:srgbClr val="002060"/>
              </a:solidFill>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40271588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99408" y="1052736"/>
            <a:ext cx="8229600" cy="1143000"/>
          </a:xfrm>
        </p:spPr>
        <p:txBody>
          <a:bodyPr>
            <a:normAutofit fontScale="90000"/>
          </a:bodyPr>
          <a:lstStyle/>
          <a:p>
            <a:r>
              <a:rPr lang="zh-TW" altLang="en-US" dirty="0">
                <a:solidFill>
                  <a:srgbClr val="002060"/>
                </a:solidFill>
                <a:latin typeface="標楷體" panose="03000509000000000000" pitchFamily="65" charset="-120"/>
                <a:ea typeface="標楷體" panose="03000509000000000000" pitchFamily="65" charset="-120"/>
              </a:rPr>
              <a:t>由校務資訊系統登入</a:t>
            </a:r>
            <a:br>
              <a:rPr lang="en-US" altLang="zh-TW" dirty="0">
                <a:solidFill>
                  <a:srgbClr val="002060"/>
                </a:solidFill>
                <a:latin typeface="標楷體" panose="03000509000000000000" pitchFamily="65" charset="-120"/>
                <a:ea typeface="標楷體" panose="03000509000000000000" pitchFamily="65" charset="-120"/>
              </a:rPr>
            </a:br>
            <a:r>
              <a:rPr lang="en-US" altLang="zh-TW" sz="3600" dirty="0">
                <a:solidFill>
                  <a:srgbClr val="002060"/>
                </a:solidFill>
                <a:latin typeface="標楷體" panose="03000509000000000000" pitchFamily="65" charset="-120"/>
                <a:ea typeface="標楷體" panose="03000509000000000000" pitchFamily="65" charset="-120"/>
              </a:rPr>
              <a:t>(</a:t>
            </a:r>
            <a:r>
              <a:rPr lang="zh-TW" altLang="en-US" sz="3600" dirty="0">
                <a:solidFill>
                  <a:srgbClr val="FF0000"/>
                </a:solidFill>
                <a:latin typeface="標楷體" panose="03000509000000000000" pitchFamily="65" charset="-120"/>
                <a:ea typeface="標楷體" panose="03000509000000000000" pitchFamily="65" charset="-120"/>
              </a:rPr>
              <a:t>登入帳號者須為計畫主持人</a:t>
            </a:r>
            <a:br>
              <a:rPr lang="en-US" altLang="zh-TW" sz="3600" dirty="0">
                <a:solidFill>
                  <a:srgbClr val="FF0000"/>
                </a:solidFill>
                <a:latin typeface="標楷體" panose="03000509000000000000" pitchFamily="65" charset="-120"/>
                <a:ea typeface="標楷體" panose="03000509000000000000" pitchFamily="65" charset="-120"/>
              </a:rPr>
            </a:br>
            <a:r>
              <a:rPr lang="zh-TW" altLang="en-US" sz="3600" dirty="0">
                <a:solidFill>
                  <a:srgbClr val="FF0000"/>
                </a:solidFill>
                <a:latin typeface="標楷體" panose="03000509000000000000" pitchFamily="65" charset="-120"/>
                <a:ea typeface="標楷體" panose="03000509000000000000" pitchFamily="65" charset="-120"/>
              </a:rPr>
              <a:t>或計畫主持人授權帳號</a:t>
            </a:r>
            <a:r>
              <a:rPr lang="en-US" altLang="zh-TW" sz="3600" dirty="0">
                <a:solidFill>
                  <a:srgbClr val="002060"/>
                </a:solidFill>
                <a:latin typeface="標楷體" panose="03000509000000000000" pitchFamily="65" charset="-120"/>
                <a:ea typeface="標楷體" panose="03000509000000000000" pitchFamily="65" charset="-120"/>
              </a:rPr>
              <a:t>)</a:t>
            </a:r>
            <a:br>
              <a:rPr lang="en-US" altLang="zh-TW" sz="3600" dirty="0"/>
            </a:br>
            <a:endParaRPr lang="zh-TW" altLang="en-US" sz="36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1836" y="2780928"/>
            <a:ext cx="8307172" cy="311943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128511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normAutofit fontScale="90000"/>
          </a:bodyPr>
          <a:lstStyle/>
          <a:p>
            <a:r>
              <a:rPr lang="zh-TW" altLang="en-US" dirty="0">
                <a:solidFill>
                  <a:srgbClr val="002060"/>
                </a:solidFill>
                <a:latin typeface="標楷體" panose="03000509000000000000" pitchFamily="65" charset="-120"/>
                <a:ea typeface="標楷體" panose="03000509000000000000" pitchFamily="65" charset="-120"/>
              </a:rPr>
              <a:t>人事業務系統</a:t>
            </a:r>
            <a:r>
              <a:rPr lang="en-US" altLang="zh-TW" dirty="0">
                <a:solidFill>
                  <a:srgbClr val="002060"/>
                </a:solidFill>
                <a:latin typeface="標楷體" panose="03000509000000000000" pitchFamily="65" charset="-120"/>
                <a:ea typeface="標楷體" panose="03000509000000000000" pitchFamily="65" charset="-120"/>
              </a:rPr>
              <a:t>→</a:t>
            </a:r>
            <a:r>
              <a:rPr lang="zh-TW" altLang="en-US" dirty="0">
                <a:solidFill>
                  <a:srgbClr val="002060"/>
                </a:solidFill>
                <a:latin typeface="標楷體" panose="03000509000000000000" pitchFamily="65" charset="-120"/>
                <a:ea typeface="標楷體" panose="03000509000000000000" pitchFamily="65" charset="-120"/>
              </a:rPr>
              <a:t>新聘人員作業</a:t>
            </a:r>
            <a:r>
              <a:rPr lang="en-US" altLang="zh-TW" dirty="0">
                <a:solidFill>
                  <a:srgbClr val="002060"/>
                </a:solidFill>
                <a:latin typeface="標楷體" panose="03000509000000000000" pitchFamily="65" charset="-120"/>
                <a:ea typeface="標楷體" panose="03000509000000000000" pitchFamily="65" charset="-120"/>
              </a:rPr>
              <a:t>(</a:t>
            </a:r>
            <a:r>
              <a:rPr lang="zh-TW" altLang="en-US" dirty="0">
                <a:solidFill>
                  <a:srgbClr val="002060"/>
                </a:solidFill>
                <a:latin typeface="標楷體" panose="03000509000000000000" pitchFamily="65" charset="-120"/>
                <a:ea typeface="標楷體" panose="03000509000000000000" pitchFamily="65" charset="-120"/>
              </a:rPr>
              <a:t>無員工編號者</a:t>
            </a:r>
            <a:r>
              <a:rPr lang="en-US" altLang="zh-TW" dirty="0">
                <a:solidFill>
                  <a:srgbClr val="002060"/>
                </a:solidFill>
                <a:latin typeface="標楷體" panose="03000509000000000000" pitchFamily="65" charset="-120"/>
                <a:ea typeface="標楷體" panose="03000509000000000000" pitchFamily="65" charset="-120"/>
              </a:rPr>
              <a:t>)→</a:t>
            </a:r>
            <a:r>
              <a:rPr lang="zh-TW" altLang="en-US" dirty="0">
                <a:solidFill>
                  <a:srgbClr val="002060"/>
                </a:solidFill>
                <a:latin typeface="標楷體" panose="03000509000000000000" pitchFamily="65" charset="-120"/>
                <a:ea typeface="標楷體" panose="03000509000000000000" pitchFamily="65" charset="-120"/>
              </a:rPr>
              <a:t>助理進用建檔</a:t>
            </a:r>
          </a:p>
        </p:txBody>
      </p:sp>
      <p:pic>
        <p:nvPicPr>
          <p:cNvPr id="4" name="內容版面配置區 3">
            <a:extLst>
              <a:ext uri="{FF2B5EF4-FFF2-40B4-BE49-F238E27FC236}">
                <a16:creationId xmlns:a16="http://schemas.microsoft.com/office/drawing/2014/main" id="{52829138-270D-4D57-A2DD-5F38AF275DF6}"/>
              </a:ext>
            </a:extLst>
          </p:cNvPr>
          <p:cNvPicPr>
            <a:picLocks noGrp="1" noChangeAspect="1"/>
          </p:cNvPicPr>
          <p:nvPr>
            <p:ph idx="1"/>
          </p:nvPr>
        </p:nvPicPr>
        <p:blipFill>
          <a:blip r:embed="rId2"/>
          <a:stretch>
            <a:fillRect/>
          </a:stretch>
        </p:blipFill>
        <p:spPr>
          <a:xfrm>
            <a:off x="457200" y="1860394"/>
            <a:ext cx="8003232" cy="4122169"/>
          </a:xfrm>
          <a:prstGeom prst="rect">
            <a:avLst/>
          </a:prstGeom>
        </p:spPr>
      </p:pic>
    </p:spTree>
    <p:extLst>
      <p:ext uri="{BB962C8B-B14F-4D97-AF65-F5344CB8AC3E}">
        <p14:creationId xmlns:p14="http://schemas.microsoft.com/office/powerpoint/2010/main" val="13621290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46956" y="188640"/>
            <a:ext cx="8229600" cy="1143000"/>
          </a:xfrm>
        </p:spPr>
        <p:txBody>
          <a:bodyPr/>
          <a:lstStyle/>
          <a:p>
            <a:r>
              <a:rPr lang="zh-TW" altLang="en-US" dirty="0">
                <a:solidFill>
                  <a:srgbClr val="002060"/>
                </a:solidFill>
                <a:latin typeface="標楷體" panose="03000509000000000000" pitchFamily="65" charset="-120"/>
                <a:ea typeface="標楷體" panose="03000509000000000000" pitchFamily="65" charset="-120"/>
              </a:rPr>
              <a:t>助理進用建檔</a:t>
            </a:r>
          </a:p>
        </p:txBody>
      </p:sp>
      <p:sp>
        <p:nvSpPr>
          <p:cNvPr id="3" name="內容版面配置區 2"/>
          <p:cNvSpPr>
            <a:spLocks noGrp="1"/>
          </p:cNvSpPr>
          <p:nvPr>
            <p:ph idx="1"/>
          </p:nvPr>
        </p:nvSpPr>
        <p:spPr>
          <a:xfrm>
            <a:off x="5293626" y="1639814"/>
            <a:ext cx="3598854" cy="4021433"/>
          </a:xfrm>
        </p:spPr>
        <p:txBody>
          <a:bodyPr>
            <a:normAutofit fontScale="85000" lnSpcReduction="20000"/>
          </a:bodyPr>
          <a:lstStyle/>
          <a:p>
            <a:pPr marL="0" indent="0">
              <a:buNone/>
            </a:pPr>
            <a:r>
              <a:rPr lang="zh-TW" altLang="en-US" dirty="0">
                <a:latin typeface="標楷體" panose="03000509000000000000" pitchFamily="65" charset="-120"/>
                <a:ea typeface="標楷體" panose="03000509000000000000" pitchFamily="65" charset="-120"/>
              </a:rPr>
              <a:t>新增完成後系統自動核給人事編號，員編開通請聯繫各人員類別所屬負責承辦始得啟用。</a:t>
            </a:r>
            <a:endParaRPr lang="en-US" altLang="zh-TW" dirty="0">
              <a:latin typeface="標楷體" panose="03000509000000000000" pitchFamily="65" charset="-120"/>
              <a:ea typeface="標楷體" panose="03000509000000000000" pitchFamily="65" charset="-120"/>
            </a:endParaRPr>
          </a:p>
          <a:p>
            <a:endParaRPr lang="zh-TW" altLang="en-US" dirty="0"/>
          </a:p>
          <a:p>
            <a:pPr marL="0" indent="0">
              <a:buNone/>
            </a:pPr>
            <a:r>
              <a:rPr lang="zh-TW" altLang="en-US" dirty="0">
                <a:latin typeface="微軟正黑體" panose="020B0604030504040204" pitchFamily="34" charset="-120"/>
                <a:ea typeface="微軟正黑體" panose="020B0604030504040204" pitchFamily="34" charset="-120"/>
              </a:rPr>
              <a:t>專任研究助理</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校控專：人事室三組</a:t>
            </a:r>
          </a:p>
          <a:p>
            <a:pPr marL="0" indent="0">
              <a:buNone/>
            </a:pPr>
            <a:r>
              <a:rPr lang="zh-TW" altLang="en-US" dirty="0">
                <a:latin typeface="微軟正黑體" panose="020B0604030504040204" pitchFamily="34" charset="-120"/>
                <a:ea typeface="微軟正黑體" panose="020B0604030504040204" pitchFamily="34" charset="-120"/>
              </a:rPr>
              <a:t>客座</a:t>
            </a:r>
            <a:r>
              <a:rPr lang="en-US" altLang="zh-TW" dirty="0">
                <a:latin typeface="微軟正黑體" panose="020B0604030504040204" pitchFamily="34" charset="-120"/>
                <a:ea typeface="微軟正黑體" panose="020B0604030504040204" pitchFamily="34" charset="-120"/>
              </a:rPr>
              <a:t>/</a:t>
            </a:r>
            <a:r>
              <a:rPr lang="zh-TW" altLang="en-US" dirty="0">
                <a:latin typeface="微軟正黑體" panose="020B0604030504040204" pitchFamily="34" charset="-120"/>
                <a:ea typeface="微軟正黑體" panose="020B0604030504040204" pitchFamily="34" charset="-120"/>
              </a:rPr>
              <a:t>博後：人事室一組</a:t>
            </a:r>
          </a:p>
        </p:txBody>
      </p:sp>
      <p:pic>
        <p:nvPicPr>
          <p:cNvPr id="5" name="圖片 4">
            <a:extLst>
              <a:ext uri="{FF2B5EF4-FFF2-40B4-BE49-F238E27FC236}">
                <a16:creationId xmlns:a16="http://schemas.microsoft.com/office/drawing/2014/main" id="{50F5B0B0-636F-4573-8596-B68BA6C9C48F}"/>
              </a:ext>
            </a:extLst>
          </p:cNvPr>
          <p:cNvPicPr>
            <a:picLocks noChangeAspect="1"/>
          </p:cNvPicPr>
          <p:nvPr/>
        </p:nvPicPr>
        <p:blipFill>
          <a:blip r:embed="rId2"/>
          <a:stretch>
            <a:fillRect/>
          </a:stretch>
        </p:blipFill>
        <p:spPr>
          <a:xfrm>
            <a:off x="383646" y="1331640"/>
            <a:ext cx="5019606" cy="4738905"/>
          </a:xfrm>
          <a:prstGeom prst="rect">
            <a:avLst/>
          </a:prstGeom>
        </p:spPr>
      </p:pic>
    </p:spTree>
    <p:extLst>
      <p:ext uri="{BB962C8B-B14F-4D97-AF65-F5344CB8AC3E}">
        <p14:creationId xmlns:p14="http://schemas.microsoft.com/office/powerpoint/2010/main" val="13621290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dirty="0">
                <a:solidFill>
                  <a:srgbClr val="002060"/>
                </a:solidFill>
                <a:latin typeface="標楷體" panose="03000509000000000000" pitchFamily="65" charset="-120"/>
                <a:ea typeface="標楷體" panose="03000509000000000000" pitchFamily="65" charset="-120"/>
              </a:rPr>
              <a:t>新聘人員維護</a:t>
            </a:r>
          </a:p>
        </p:txBody>
      </p:sp>
      <p:sp>
        <p:nvSpPr>
          <p:cNvPr id="3" name="內容版面配置區 2"/>
          <p:cNvSpPr>
            <a:spLocks noGrp="1"/>
          </p:cNvSpPr>
          <p:nvPr>
            <p:ph idx="1"/>
          </p:nvPr>
        </p:nvSpPr>
        <p:spPr>
          <a:xfrm>
            <a:off x="323528" y="5252435"/>
            <a:ext cx="8363272" cy="1309875"/>
          </a:xfrm>
        </p:spPr>
        <p:txBody>
          <a:bodyPr>
            <a:normAutofit fontScale="92500" lnSpcReduction="20000"/>
          </a:bodyPr>
          <a:lstStyle/>
          <a:p>
            <a:pPr marL="0" indent="0">
              <a:buNone/>
            </a:pPr>
            <a:r>
              <a:rPr lang="zh-TW" altLang="en-US" dirty="0">
                <a:latin typeface="標楷體" panose="03000509000000000000" pitchFamily="65" charset="-120"/>
                <a:ea typeface="標楷體" panose="03000509000000000000" pitchFamily="65" charset="-120"/>
              </a:rPr>
              <a:t>新聘人員維護：建立助理進用建檔帳號或被聘用人以訪客身分登入校務資訊系統維護，帳號為被聘用人身分證字號，密碼為出生年月日</a:t>
            </a:r>
            <a:r>
              <a:rPr lang="en-US" altLang="zh-TW" dirty="0">
                <a:latin typeface="標楷體" panose="03000509000000000000" pitchFamily="65" charset="-120"/>
                <a:ea typeface="標楷體" panose="03000509000000000000" pitchFamily="65" charset="-120"/>
              </a:rPr>
              <a:t>(7</a:t>
            </a:r>
            <a:r>
              <a:rPr lang="zh-TW" altLang="en-US" dirty="0">
                <a:latin typeface="標楷體" panose="03000509000000000000" pitchFamily="65" charset="-120"/>
                <a:ea typeface="標楷體" panose="03000509000000000000" pitchFamily="65" charset="-120"/>
              </a:rPr>
              <a:t>碼</a:t>
            </a:r>
            <a:r>
              <a:rPr lang="en-US" altLang="zh-TW" dirty="0">
                <a:latin typeface="標楷體" panose="03000509000000000000" pitchFamily="65" charset="-120"/>
                <a:ea typeface="標楷體" panose="03000509000000000000" pitchFamily="65" charset="-120"/>
              </a:rPr>
              <a:t>)</a:t>
            </a:r>
            <a:endParaRPr lang="zh-TW" altLang="en-US" dirty="0">
              <a:latin typeface="標楷體" panose="03000509000000000000" pitchFamily="65" charset="-120"/>
              <a:ea typeface="標楷體" panose="03000509000000000000" pitchFamily="65" charset="-12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488" y="1844824"/>
            <a:ext cx="8963025" cy="27146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圖片 3">
            <a:extLst>
              <a:ext uri="{FF2B5EF4-FFF2-40B4-BE49-F238E27FC236}">
                <a16:creationId xmlns:a16="http://schemas.microsoft.com/office/drawing/2014/main" id="{13C59F14-B378-4232-97BB-54D10C53E035}"/>
              </a:ext>
            </a:extLst>
          </p:cNvPr>
          <p:cNvPicPr>
            <a:picLocks noChangeAspect="1"/>
          </p:cNvPicPr>
          <p:nvPr/>
        </p:nvPicPr>
        <p:blipFill>
          <a:blip r:embed="rId3"/>
          <a:stretch>
            <a:fillRect/>
          </a:stretch>
        </p:blipFill>
        <p:spPr>
          <a:xfrm>
            <a:off x="90487" y="1332819"/>
            <a:ext cx="9144000" cy="3738634"/>
          </a:xfrm>
          <a:prstGeom prst="rect">
            <a:avLst/>
          </a:prstGeom>
        </p:spPr>
      </p:pic>
    </p:spTree>
    <p:extLst>
      <p:ext uri="{BB962C8B-B14F-4D97-AF65-F5344CB8AC3E}">
        <p14:creationId xmlns:p14="http://schemas.microsoft.com/office/powerpoint/2010/main" val="1362129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67544" y="476672"/>
            <a:ext cx="8229600" cy="1143000"/>
          </a:xfrm>
        </p:spPr>
        <p:txBody>
          <a:bodyPr>
            <a:normAutofit fontScale="90000"/>
          </a:bodyPr>
          <a:lstStyle/>
          <a:p>
            <a:r>
              <a:rPr lang="zh-TW" altLang="en-US" dirty="0">
                <a:solidFill>
                  <a:srgbClr val="002060"/>
                </a:solidFill>
                <a:latin typeface="標楷體" panose="03000509000000000000" pitchFamily="65" charset="-120"/>
                <a:ea typeface="標楷體" panose="03000509000000000000" pitchFamily="65" charset="-120"/>
              </a:rPr>
              <a:t>新聘人員維護</a:t>
            </a:r>
            <a:br>
              <a:rPr lang="en-US" altLang="zh-TW" dirty="0">
                <a:solidFill>
                  <a:srgbClr val="002060"/>
                </a:solidFill>
                <a:latin typeface="標楷體" panose="03000509000000000000" pitchFamily="65" charset="-120"/>
                <a:ea typeface="標楷體" panose="03000509000000000000" pitchFamily="65" charset="-120"/>
              </a:rPr>
            </a:br>
            <a:r>
              <a:rPr lang="en-US" altLang="zh-TW" sz="3100" dirty="0">
                <a:solidFill>
                  <a:srgbClr val="002060"/>
                </a:solidFill>
                <a:latin typeface="標楷體" panose="03000509000000000000" pitchFamily="65" charset="-120"/>
                <a:ea typeface="標楷體" panose="03000509000000000000" pitchFamily="65" charset="-120"/>
              </a:rPr>
              <a:t>(</a:t>
            </a:r>
            <a:r>
              <a:rPr lang="zh-TW" altLang="en-US" sz="3100" dirty="0">
                <a:solidFill>
                  <a:srgbClr val="002060"/>
                </a:solidFill>
                <a:latin typeface="標楷體" panose="03000509000000000000" pitchFamily="65" charset="-120"/>
                <a:ea typeface="標楷體" panose="03000509000000000000" pitchFamily="65" charset="-120"/>
              </a:rPr>
              <a:t>請注意填寫一頁就按儲存，較不易使資料遺失</a:t>
            </a:r>
            <a:r>
              <a:rPr lang="en-US" altLang="zh-TW" sz="3100" dirty="0">
                <a:solidFill>
                  <a:srgbClr val="002060"/>
                </a:solidFill>
                <a:latin typeface="標楷體" panose="03000509000000000000" pitchFamily="65" charset="-120"/>
                <a:ea typeface="標楷體" panose="03000509000000000000" pitchFamily="65" charset="-120"/>
              </a:rPr>
              <a:t>)</a:t>
            </a:r>
            <a:endParaRPr lang="zh-TW" altLang="en-US" sz="3100" dirty="0">
              <a:solidFill>
                <a:srgbClr val="002060"/>
              </a:solidFill>
              <a:latin typeface="標楷體" panose="03000509000000000000" pitchFamily="65" charset="-120"/>
              <a:ea typeface="標楷體" panose="03000509000000000000" pitchFamily="65" charset="-12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2060848"/>
            <a:ext cx="8316416" cy="42315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21290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endParaRPr lang="zh-TW" altLang="en-US"/>
          </a:p>
        </p:txBody>
      </p:sp>
      <p:sp>
        <p:nvSpPr>
          <p:cNvPr id="3" name="內容版面配置區 2"/>
          <p:cNvSpPr>
            <a:spLocks noGrp="1"/>
          </p:cNvSpPr>
          <p:nvPr>
            <p:ph idx="1"/>
          </p:nvPr>
        </p:nvSpPr>
        <p:spPr/>
        <p:txBody>
          <a:bodyPr/>
          <a:lstStyle/>
          <a:p>
            <a:endParaRPr lang="zh-TW"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296" y="404664"/>
            <a:ext cx="9045284" cy="59344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62129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rgbClr val="002060"/>
                </a:solidFill>
                <a:latin typeface="標楷體" panose="03000509000000000000" pitchFamily="65" charset="-120"/>
                <a:ea typeface="標楷體" panose="03000509000000000000" pitchFamily="65" charset="-120"/>
              </a:rPr>
              <a:t>新聘人員報表</a:t>
            </a:r>
            <a:r>
              <a:rPr lang="en-US" altLang="zh-TW" b="1" dirty="0">
                <a:solidFill>
                  <a:srgbClr val="002060"/>
                </a:solidFill>
                <a:latin typeface="標楷體" panose="03000509000000000000" pitchFamily="65" charset="-120"/>
                <a:ea typeface="標楷體" panose="03000509000000000000" pitchFamily="65" charset="-120"/>
              </a:rPr>
              <a:t>(</a:t>
            </a:r>
            <a:r>
              <a:rPr lang="zh-TW" altLang="en-US" b="1" dirty="0">
                <a:solidFill>
                  <a:srgbClr val="002060"/>
                </a:solidFill>
                <a:latin typeface="標楷體" panose="03000509000000000000" pitchFamily="65" charset="-120"/>
                <a:ea typeface="標楷體" panose="03000509000000000000" pitchFamily="65" charset="-120"/>
              </a:rPr>
              <a:t>兼任助理</a:t>
            </a:r>
            <a:r>
              <a:rPr lang="en-US" altLang="zh-TW" b="1" dirty="0">
                <a:solidFill>
                  <a:srgbClr val="002060"/>
                </a:solidFill>
                <a:latin typeface="標楷體" panose="03000509000000000000" pitchFamily="65" charset="-120"/>
                <a:ea typeface="標楷體" panose="03000509000000000000" pitchFamily="65" charset="-120"/>
              </a:rPr>
              <a:t>/</a:t>
            </a:r>
            <a:r>
              <a:rPr lang="zh-TW" altLang="en-US" b="1" dirty="0">
                <a:solidFill>
                  <a:srgbClr val="002060"/>
                </a:solidFill>
                <a:latin typeface="標楷體" panose="03000509000000000000" pitchFamily="65" charset="-120"/>
                <a:ea typeface="標楷體" panose="03000509000000000000" pitchFamily="65" charset="-120"/>
              </a:rPr>
              <a:t>替代役</a:t>
            </a:r>
            <a:r>
              <a:rPr lang="en-US" altLang="zh-TW" b="1" dirty="0">
                <a:solidFill>
                  <a:srgbClr val="002060"/>
                </a:solidFill>
                <a:latin typeface="標楷體" panose="03000509000000000000" pitchFamily="65" charset="-120"/>
                <a:ea typeface="標楷體" panose="03000509000000000000" pitchFamily="65" charset="-120"/>
              </a:rPr>
              <a:t>)</a:t>
            </a:r>
            <a:endParaRPr lang="zh-TW" altLang="en-US" b="1" dirty="0">
              <a:solidFill>
                <a:srgbClr val="002060"/>
              </a:solidFill>
              <a:latin typeface="標楷體" panose="03000509000000000000" pitchFamily="65" charset="-120"/>
              <a:ea typeface="標楷體" panose="03000509000000000000" pitchFamily="65" charset="-120"/>
            </a:endParaRPr>
          </a:p>
        </p:txBody>
      </p:sp>
      <p:sp>
        <p:nvSpPr>
          <p:cNvPr id="6" name="內容版面配置區 5">
            <a:extLst>
              <a:ext uri="{FF2B5EF4-FFF2-40B4-BE49-F238E27FC236}">
                <a16:creationId xmlns:a16="http://schemas.microsoft.com/office/drawing/2014/main" id="{8BE81CB8-8BCF-41E9-9170-0BDD0E89B604}"/>
              </a:ext>
            </a:extLst>
          </p:cNvPr>
          <p:cNvSpPr>
            <a:spLocks noGrp="1"/>
          </p:cNvSpPr>
          <p:nvPr>
            <p:ph idx="1"/>
          </p:nvPr>
        </p:nvSpPr>
        <p:spPr>
          <a:xfrm>
            <a:off x="449346" y="5819155"/>
            <a:ext cx="8694654" cy="1786310"/>
          </a:xfrm>
        </p:spPr>
        <p:txBody>
          <a:bodyPr/>
          <a:lstStyle/>
          <a:p>
            <a:pPr marL="0" indent="0">
              <a:buNone/>
            </a:pPr>
            <a:r>
              <a:rPr lang="zh-TW" altLang="en-US" b="1" dirty="0">
                <a:latin typeface="標楷體" panose="03000509000000000000" pitchFamily="65" charset="-120"/>
                <a:ea typeface="標楷體" panose="03000509000000000000" pitchFamily="65" charset="-120"/>
              </a:rPr>
              <a:t>選擇計畫，勾選人員預覽後列印，</a:t>
            </a:r>
            <a:r>
              <a:rPr lang="zh-TW" altLang="en-US" b="1" dirty="0">
                <a:solidFill>
                  <a:srgbClr val="FF0000"/>
                </a:solidFill>
                <a:latin typeface="標楷體" panose="03000509000000000000" pitchFamily="65" charset="-120"/>
                <a:ea typeface="標楷體" panose="03000509000000000000" pitchFamily="65" charset="-120"/>
              </a:rPr>
              <a:t>專任人員助理請逕至參與計畫人員維護之列印功能產製</a:t>
            </a:r>
          </a:p>
        </p:txBody>
      </p:sp>
      <p:pic>
        <p:nvPicPr>
          <p:cNvPr id="7" name="圖片 6">
            <a:extLst>
              <a:ext uri="{FF2B5EF4-FFF2-40B4-BE49-F238E27FC236}">
                <a16:creationId xmlns:a16="http://schemas.microsoft.com/office/drawing/2014/main" id="{DA9E3455-1308-455F-81AC-61D49C026235}"/>
              </a:ext>
            </a:extLst>
          </p:cNvPr>
          <p:cNvPicPr>
            <a:picLocks noChangeAspect="1"/>
          </p:cNvPicPr>
          <p:nvPr/>
        </p:nvPicPr>
        <p:blipFill>
          <a:blip r:embed="rId2"/>
          <a:stretch>
            <a:fillRect/>
          </a:stretch>
        </p:blipFill>
        <p:spPr>
          <a:xfrm>
            <a:off x="328290" y="1417638"/>
            <a:ext cx="8619302" cy="4283479"/>
          </a:xfrm>
          <a:prstGeom prst="rect">
            <a:avLst/>
          </a:prstGeom>
        </p:spPr>
      </p:pic>
    </p:spTree>
    <p:extLst>
      <p:ext uri="{BB962C8B-B14F-4D97-AF65-F5344CB8AC3E}">
        <p14:creationId xmlns:p14="http://schemas.microsoft.com/office/powerpoint/2010/main" val="136212909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b="1" dirty="0">
                <a:solidFill>
                  <a:srgbClr val="002060"/>
                </a:solidFill>
                <a:latin typeface="標楷體" panose="03000509000000000000" pitchFamily="65" charset="-120"/>
                <a:ea typeface="標楷體" panose="03000509000000000000" pitchFamily="65" charset="-120"/>
              </a:rPr>
              <a:t>新進人員報到應備文件</a:t>
            </a:r>
          </a:p>
        </p:txBody>
      </p:sp>
      <p:sp>
        <p:nvSpPr>
          <p:cNvPr id="3" name="內容版面配置區 2"/>
          <p:cNvSpPr>
            <a:spLocks noGrp="1"/>
          </p:cNvSpPr>
          <p:nvPr>
            <p:ph idx="1"/>
          </p:nvPr>
        </p:nvSpPr>
        <p:spPr>
          <a:xfrm>
            <a:off x="606388" y="1124744"/>
            <a:ext cx="7926052" cy="5733256"/>
          </a:xfrm>
        </p:spPr>
        <p:txBody>
          <a:bodyPr>
            <a:noAutofit/>
          </a:bodyPr>
          <a:lstStyle/>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1.</a:t>
            </a: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人員處理表</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電子表單。</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個人資料表</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3.</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身分證正反面影本</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4. 2</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吋彩色照片</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張</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5.</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最高學歷影本</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 </a:t>
            </a: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6.</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具結書</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非屬三親等、已無其他機關專職工作</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 </a:t>
            </a: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7.</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專題計畫約用人員契約書</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一式三份，請使用最新版</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a:t>
            </a: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7.</a:t>
            </a:r>
            <a:r>
              <a:rPr lang="zh-HK" altLang="zh-TW" sz="2400" dirty="0">
                <a:latin typeface="Times New Roman" panose="02020603050405020304" pitchFamily="18" charset="0"/>
                <a:ea typeface="標楷體" panose="03000509000000000000" pitchFamily="65" charset="-120"/>
                <a:cs typeface="Times New Roman" panose="02020603050405020304" pitchFamily="18" charset="0"/>
              </a:rPr>
              <a:t>勞健保「加保」申請單</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8.</a:t>
            </a:r>
            <a:r>
              <a:rPr lang="zh-HK" altLang="zh-TW" sz="2400" dirty="0">
                <a:latin typeface="Times New Roman" panose="02020603050405020304" pitchFamily="18" charset="0"/>
                <a:ea typeface="標楷體" panose="03000509000000000000" pitchFamily="65" charset="-120"/>
                <a:cs typeface="Times New Roman" panose="02020603050405020304" pitchFamily="18" charset="0"/>
              </a:rPr>
              <a:t>薪資申請表</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zh-HK" altLang="zh-TW" sz="2400" dirty="0">
                <a:latin typeface="Times New Roman" panose="02020603050405020304" pitchFamily="18" charset="0"/>
                <a:ea typeface="標楷體" panose="03000509000000000000" pitchFamily="65" charset="-120"/>
                <a:cs typeface="Times New Roman" panose="02020603050405020304" pitchFamily="18" charset="0"/>
              </a:rPr>
              <a:t>第一級薪資免送，逾</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5</a:t>
            </a: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級須上簽呈</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a:t>
            </a: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9.</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專題計劃人員之差勤管理注意事項</a:t>
            </a:r>
            <a:endParaRPr lang="en-US" altLang="zh-TW" sz="2400" dirty="0">
              <a:latin typeface="Times New Roman" panose="02020603050405020304" pitchFamily="18" charset="0"/>
              <a:ea typeface="標楷體" panose="03000509000000000000" pitchFamily="65" charset="-120"/>
              <a:cs typeface="Times New Roman" panose="02020603050405020304" pitchFamily="18" charset="0"/>
            </a:endParaRPr>
          </a:p>
          <a:p>
            <a:pPr marL="0" indent="0">
              <a:buNone/>
            </a:pP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a:t>
            </a: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10.</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非本國籍者：</a:t>
            </a:r>
          </a:p>
          <a:p>
            <a:pPr marL="0" indent="0">
              <a:buNone/>
            </a:pP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(1)</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外籍人士應繳交護照、聘僱許可函及居留證</a:t>
            </a:r>
          </a:p>
          <a:p>
            <a:pPr marL="0" indent="0">
              <a:buNone/>
            </a:pPr>
            <a:r>
              <a:rPr lang="en-US" altLang="zh-TW" sz="2400" dirty="0">
                <a:latin typeface="Times New Roman" panose="02020603050405020304" pitchFamily="18" charset="0"/>
                <a:ea typeface="標楷體" panose="03000509000000000000" pitchFamily="65" charset="-120"/>
                <a:cs typeface="Times New Roman" panose="02020603050405020304" pitchFamily="18" charset="0"/>
              </a:rPr>
              <a:t>(2)</a:t>
            </a:r>
            <a:r>
              <a:rPr lang="zh-TW" altLang="en-US" sz="2400" dirty="0">
                <a:latin typeface="Times New Roman" panose="02020603050405020304" pitchFamily="18" charset="0"/>
                <a:ea typeface="標楷體" panose="03000509000000000000" pitchFamily="65" charset="-120"/>
                <a:cs typeface="Times New Roman" panose="02020603050405020304" pitchFamily="18" charset="0"/>
              </a:rPr>
              <a:t>大陸人士應另繳交</a:t>
            </a:r>
            <a:r>
              <a:rPr lang="zh-TW" altLang="zh-TW" sz="2400" dirty="0">
                <a:latin typeface="Times New Roman" panose="02020603050405020304" pitchFamily="18" charset="0"/>
                <a:ea typeface="標楷體" panose="03000509000000000000" pitchFamily="65" charset="-120"/>
                <a:cs typeface="Times New Roman" panose="02020603050405020304" pitchFamily="18" charset="0"/>
              </a:rPr>
              <a:t>入出境許可證、大陸居民來台通行證</a:t>
            </a:r>
            <a:endParaRPr lang="zh-TW" altLang="en-US" sz="2400" dirty="0">
              <a:latin typeface="Times New Roman" panose="02020603050405020304" pitchFamily="18" charset="0"/>
              <a:ea typeface="標楷體" panose="03000509000000000000" pitchFamily="65" charset="-120"/>
              <a:cs typeface="Times New Roman" panose="02020603050405020304" pitchFamily="18" charset="0"/>
            </a:endParaRPr>
          </a:p>
        </p:txBody>
      </p:sp>
    </p:spTree>
    <p:extLst>
      <p:ext uri="{BB962C8B-B14F-4D97-AF65-F5344CB8AC3E}">
        <p14:creationId xmlns:p14="http://schemas.microsoft.com/office/powerpoint/2010/main" val="1022863302"/>
      </p:ext>
    </p:extLst>
  </p:cSld>
  <p:clrMapOvr>
    <a:masterClrMapping/>
  </p:clrMapOvr>
</p:sld>
</file>

<file path=ppt/theme/theme1.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TotalTime>
  <Words>370</Words>
  <Application>Microsoft Office PowerPoint</Application>
  <PresentationFormat>如螢幕大小 (4:3)</PresentationFormat>
  <Paragraphs>27</Paragraphs>
  <Slides>9</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9</vt:i4>
      </vt:variant>
    </vt:vector>
  </HeadingPairs>
  <TitlesOfParts>
    <vt:vector size="16" baseType="lpstr">
      <vt:lpstr>微軟正黑體</vt:lpstr>
      <vt:lpstr>新細明體</vt:lpstr>
      <vt:lpstr>標楷體</vt:lpstr>
      <vt:lpstr>Arial</vt:lpstr>
      <vt:lpstr>Calibri</vt:lpstr>
      <vt:lpstr>Times New Roman</vt:lpstr>
      <vt:lpstr>Office 佈景主題</vt:lpstr>
      <vt:lpstr>新進人員資料建檔 (無員工編號作業流程)</vt:lpstr>
      <vt:lpstr>由校務資訊系統登入 (登入帳號者須為計畫主持人 或計畫主持人授權帳號) </vt:lpstr>
      <vt:lpstr>人事業務系統→新聘人員作業(無員工編號者)→助理進用建檔</vt:lpstr>
      <vt:lpstr>助理進用建檔</vt:lpstr>
      <vt:lpstr>新聘人員維護</vt:lpstr>
      <vt:lpstr>新聘人員維護 (請注意填寫一頁就按儲存，較不易使資料遺失)</vt:lpstr>
      <vt:lpstr>PowerPoint 簡報</vt:lpstr>
      <vt:lpstr>新聘人員報表(兼任助理/替代役)</vt:lpstr>
      <vt:lpstr>新進人員報到應備文件</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新聘助理建檔 (無員工編號作業流程)</dc:title>
  <dc:creator>JOYCE WU</dc:creator>
  <cp:lastModifiedBy>User</cp:lastModifiedBy>
  <cp:revision>20</cp:revision>
  <dcterms:created xsi:type="dcterms:W3CDTF">2017-07-17T01:37:11Z</dcterms:created>
  <dcterms:modified xsi:type="dcterms:W3CDTF">2024-03-04T09:18:59Z</dcterms:modified>
</cp:coreProperties>
</file>